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4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67" r:id="rId14"/>
    <p:sldId id="265" r:id="rId15"/>
    <p:sldId id="268" r:id="rId16"/>
    <p:sldId id="270" r:id="rId17"/>
    <p:sldId id="271" r:id="rId18"/>
    <p:sldId id="272" r:id="rId19"/>
    <p:sldId id="273" r:id="rId20"/>
    <p:sldId id="296" r:id="rId21"/>
    <p:sldId id="274" r:id="rId22"/>
    <p:sldId id="275" r:id="rId23"/>
    <p:sldId id="277" r:id="rId24"/>
    <p:sldId id="297" r:id="rId25"/>
    <p:sldId id="278" r:id="rId26"/>
    <p:sldId id="280" r:id="rId27"/>
    <p:sldId id="281" r:id="rId28"/>
    <p:sldId id="299" r:id="rId29"/>
    <p:sldId id="282" r:id="rId30"/>
    <p:sldId id="283" r:id="rId31"/>
    <p:sldId id="284" r:id="rId32"/>
    <p:sldId id="285" r:id="rId33"/>
    <p:sldId id="300" r:id="rId34"/>
    <p:sldId id="287" r:id="rId35"/>
    <p:sldId id="292" r:id="rId36"/>
    <p:sldId id="301" r:id="rId37"/>
    <p:sldId id="295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9" r:id="rId5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1CF"/>
    <a:srgbClr val="4A88D2"/>
    <a:srgbClr val="7F63A1"/>
    <a:srgbClr val="6E558D"/>
    <a:srgbClr val="0065B0"/>
    <a:srgbClr val="4383D1"/>
    <a:srgbClr val="144BA4"/>
    <a:srgbClr val="1859C2"/>
    <a:srgbClr val="154EAB"/>
    <a:srgbClr val="0A2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04" y="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4111C-CE53-4B52-A1B0-B303A3558D0B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25037-4A7C-4686-AED4-3656CC9A86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6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25037-4A7C-4686-AED4-3656CC9A86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03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25037-4A7C-4686-AED4-3656CC9A86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25037-4A7C-4686-AED4-3656CC9A86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25037-4A7C-4686-AED4-3656CC9A86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25037-4A7C-4686-AED4-3656CC9A862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0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9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2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7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2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4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99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48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7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4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5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5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73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23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292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6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9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5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3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8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5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4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5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BECE-2281-43CA-803A-5C4C0C54671F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BA614-7B08-4784-AC6F-1234800A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7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BECE-2281-43CA-803A-5C4C0C546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BA614-7B08-4784-AC6F-1234800AE3D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0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3635896" cy="195486"/>
          </a:xfrm>
          <a:prstGeom prst="rect">
            <a:avLst/>
          </a:prstGeom>
          <a:solidFill>
            <a:schemeClr val="tx2">
              <a:alpha val="717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95487"/>
            <a:ext cx="3635896" cy="475252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391" y="256130"/>
            <a:ext cx="36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  <a:cs typeface="DejaVu Sans" pitchFamily="34" charset="0"/>
              </a:rPr>
              <a:t>Chung duck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  <a:cs typeface="DejaVu Sans" pitchFamily="34" charset="0"/>
              </a:rPr>
              <a:t>Library</a:t>
            </a:r>
          </a:p>
          <a:p>
            <a:endParaRPr lang="en-US" altLang="ko-KR" sz="3200" dirty="0">
              <a:solidFill>
                <a:schemeClr val="bg1"/>
              </a:solidFill>
              <a:latin typeface="HY견명조" pitchFamily="18" charset="-127"/>
              <a:ea typeface="HY견명조" pitchFamily="18" charset="-127"/>
              <a:cs typeface="DejaVu Sans" pitchFamily="34" charset="0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HY견명조" pitchFamily="18" charset="-127"/>
                <a:ea typeface="HY견명조" pitchFamily="18" charset="-127"/>
                <a:cs typeface="DejaVu Sans" pitchFamily="34" charset="0"/>
              </a:rPr>
              <a:t>도서 관리 프로그램</a:t>
            </a:r>
            <a:endParaRPr lang="en-US" altLang="ko-KR" sz="2800" dirty="0">
              <a:solidFill>
                <a:schemeClr val="bg1"/>
              </a:solidFill>
              <a:latin typeface="HY견명조" pitchFamily="18" charset="-127"/>
              <a:ea typeface="HY견명조" pitchFamily="18" charset="-127"/>
              <a:cs typeface="DejaVu Sans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4948014"/>
            <a:ext cx="3635896" cy="195486"/>
          </a:xfrm>
          <a:prstGeom prst="rect">
            <a:avLst/>
          </a:prstGeom>
          <a:solidFill>
            <a:schemeClr val="tx2">
              <a:alpha val="717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391" y="3291830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D아롱체" pitchFamily="18" charset="-127"/>
                <a:ea typeface="MD아롱체" pitchFamily="18" charset="-127"/>
              </a:rPr>
              <a:t>융합 소프트웨어 개발자 </a:t>
            </a:r>
            <a:r>
              <a:rPr lang="en-US" altLang="ko-KR" sz="2000" dirty="0">
                <a:solidFill>
                  <a:schemeClr val="bg1"/>
                </a:solidFill>
                <a:latin typeface="MD아롱체" pitchFamily="18" charset="-127"/>
                <a:ea typeface="MD아롱체" pitchFamily="18" charset="-127"/>
              </a:rPr>
              <a:t>1</a:t>
            </a:r>
            <a:r>
              <a:rPr lang="ko-KR" altLang="en-US" sz="2000" dirty="0" err="1" smtClean="0">
                <a:solidFill>
                  <a:schemeClr val="bg1"/>
                </a:solidFill>
                <a:latin typeface="MD아롱체" pitchFamily="18" charset="-127"/>
                <a:ea typeface="MD아롱체" pitchFamily="18" charset="-127"/>
              </a:rPr>
              <a:t>회차</a:t>
            </a:r>
            <a:endParaRPr lang="en-US" altLang="ko-KR" sz="2000" dirty="0" smtClean="0">
              <a:solidFill>
                <a:schemeClr val="bg1"/>
              </a:solidFill>
              <a:latin typeface="MD아롱체" pitchFamily="18" charset="-127"/>
              <a:ea typeface="MD아롱체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MD아롱체" pitchFamily="18" charset="-127"/>
              <a:ea typeface="MD아롱체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MD아롱체" pitchFamily="18" charset="-127"/>
                <a:ea typeface="MD아롱체" pitchFamily="18" charset="-127"/>
              </a:rPr>
              <a:t>18.08.06~18.08.27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MD아롱체" pitchFamily="18" charset="-127"/>
                <a:ea typeface="MD아롱체" pitchFamily="18" charset="-127"/>
              </a:rPr>
              <a:t>이 승 용</a:t>
            </a:r>
            <a:endParaRPr lang="en-US" altLang="ko-KR" sz="2000" dirty="0" smtClean="0">
              <a:solidFill>
                <a:schemeClr val="bg1"/>
              </a:solidFill>
              <a:latin typeface="MD아롱체" pitchFamily="18" charset="-127"/>
              <a:ea typeface="MD아롱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1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4</a:t>
            </a:r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DB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구조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84355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한컴 솔잎 M" pitchFamily="18" charset="-127"/>
                <a:ea typeface="한컴 솔잎 M" pitchFamily="18" charset="-127"/>
              </a:rPr>
              <a:t>개체 관계도</a:t>
            </a:r>
            <a:endParaRPr lang="ko-KR" altLang="en-US" dirty="0">
              <a:solidFill>
                <a:srgbClr val="00B050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1026" name="Picture 2" descr="C:\Users\alfo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12890"/>
            <a:ext cx="7131591" cy="36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7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4</a:t>
            </a:r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DB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구조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131590"/>
            <a:ext cx="15231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테이블 모델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Logical</a:t>
            </a: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논리적 모델링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2050" name="Picture 2" descr="C:\Users\alfo\Desktop\캡쳐\K-0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43558"/>
            <a:ext cx="5114675" cy="35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4</a:t>
            </a:r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DB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구조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131590"/>
            <a:ext cx="15231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한컴 솔잎 M" pitchFamily="18" charset="-127"/>
                <a:ea typeface="한컴 솔잎 M" pitchFamily="18" charset="-127"/>
              </a:rPr>
              <a:t>테이블 모</a:t>
            </a:r>
            <a:r>
              <a:rPr lang="ko-KR" altLang="en-US" dirty="0">
                <a:solidFill>
                  <a:srgbClr val="7030A0"/>
                </a:solidFill>
                <a:latin typeface="한컴 솔잎 M" pitchFamily="18" charset="-127"/>
                <a:ea typeface="한컴 솔잎 M" pitchFamily="18" charset="-127"/>
              </a:rPr>
              <a:t>델</a:t>
            </a:r>
            <a:endParaRPr lang="en-US" altLang="ko-KR" dirty="0" smtClean="0">
              <a:solidFill>
                <a:srgbClr val="7030A0"/>
              </a:solidFill>
              <a:latin typeface="한컴 솔잎 M" pitchFamily="18" charset="-127"/>
              <a:ea typeface="한컴 솔잎 M" pitchFamily="18" charset="-127"/>
            </a:endParaRPr>
          </a:p>
          <a:p>
            <a:endParaRPr lang="en-US" altLang="ko-KR" dirty="0">
              <a:solidFill>
                <a:srgbClr val="7030A0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en-US" altLang="ko-KR" dirty="0" smtClean="0">
                <a:solidFill>
                  <a:srgbClr val="7030A0"/>
                </a:solidFill>
                <a:latin typeface="한컴 솔잎 M" pitchFamily="18" charset="-127"/>
                <a:ea typeface="한컴 솔잎 M" pitchFamily="18" charset="-127"/>
              </a:rPr>
              <a:t>Physical</a:t>
            </a:r>
          </a:p>
          <a:p>
            <a:endParaRPr lang="en-US" altLang="ko-KR" dirty="0" smtClean="0">
              <a:solidFill>
                <a:srgbClr val="7030A0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한컴 솔잎 M" pitchFamily="18" charset="-127"/>
                <a:ea typeface="한컴 솔잎 M" pitchFamily="18" charset="-127"/>
              </a:rPr>
              <a:t>물리적 모델링</a:t>
            </a:r>
            <a:endParaRPr lang="ko-KR" altLang="en-US" dirty="0">
              <a:solidFill>
                <a:srgbClr val="7030A0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1027" name="Picture 3" descr="C:\Users\alfo\Desktop\캡쳐\K-0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31590"/>
            <a:ext cx="575459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ocuments\Downloads\man_84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15" y="1830131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2267744" y="3327957"/>
            <a:ext cx="1224136" cy="5699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 정보</a:t>
            </a:r>
            <a:endParaRPr lang="ko-KR" altLang="en-US" sz="1200" dirty="0"/>
          </a:p>
        </p:txBody>
      </p:sp>
      <p:sp>
        <p:nvSpPr>
          <p:cNvPr id="7" name="타원 6"/>
          <p:cNvSpPr/>
          <p:nvPr/>
        </p:nvSpPr>
        <p:spPr>
          <a:xfrm>
            <a:off x="3140450" y="1053494"/>
            <a:ext cx="1224136" cy="5699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 대출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3167844" y="1787642"/>
            <a:ext cx="1224136" cy="5699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 반납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3649582" y="2658953"/>
            <a:ext cx="1224136" cy="56997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 조회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stCxn id="3074" idx="3"/>
            <a:endCxn id="8" idx="2"/>
          </p:cNvCxnSpPr>
          <p:nvPr/>
        </p:nvCxnSpPr>
        <p:spPr>
          <a:xfrm flipV="1">
            <a:off x="2543923" y="2072630"/>
            <a:ext cx="623921" cy="112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7" idx="2"/>
          </p:cNvCxnSpPr>
          <p:nvPr/>
        </p:nvCxnSpPr>
        <p:spPr>
          <a:xfrm flipV="1">
            <a:off x="2132338" y="1338482"/>
            <a:ext cx="1008112" cy="8307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9" idx="2"/>
          </p:cNvCxnSpPr>
          <p:nvPr/>
        </p:nvCxnSpPr>
        <p:spPr>
          <a:xfrm>
            <a:off x="2451591" y="2510001"/>
            <a:ext cx="1197991" cy="4339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9" idx="6"/>
          </p:cNvCxnSpPr>
          <p:nvPr/>
        </p:nvCxnSpPr>
        <p:spPr>
          <a:xfrm flipH="1">
            <a:off x="4873718" y="2658953"/>
            <a:ext cx="1714506" cy="2849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939094" y="483518"/>
            <a:ext cx="1224136" cy="569976"/>
          </a:xfrm>
          <a:prstGeom prst="ellipse">
            <a:avLst/>
          </a:prstGeom>
          <a:solidFill>
            <a:srgbClr val="7F6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 등록</a:t>
            </a:r>
            <a:endParaRPr lang="ko-KR" altLang="en-US" sz="1200" dirty="0"/>
          </a:p>
        </p:txBody>
      </p:sp>
      <p:sp>
        <p:nvSpPr>
          <p:cNvPr id="29" name="타원 28"/>
          <p:cNvSpPr/>
          <p:nvPr/>
        </p:nvSpPr>
        <p:spPr>
          <a:xfrm>
            <a:off x="4985265" y="1425710"/>
            <a:ext cx="1224136" cy="569976"/>
          </a:xfrm>
          <a:prstGeom prst="ellipse">
            <a:avLst/>
          </a:prstGeom>
          <a:solidFill>
            <a:srgbClr val="7F6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 관리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5174676" y="3278188"/>
            <a:ext cx="1224136" cy="569976"/>
          </a:xfrm>
          <a:prstGeom prst="ellipse">
            <a:avLst/>
          </a:prstGeom>
          <a:solidFill>
            <a:srgbClr val="7F6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 관리</a:t>
            </a: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>
          <a:xfrm>
            <a:off x="6163230" y="3885279"/>
            <a:ext cx="1224136" cy="569976"/>
          </a:xfrm>
          <a:prstGeom prst="ellipse">
            <a:avLst/>
          </a:prstGeom>
          <a:solidFill>
            <a:srgbClr val="7F6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 조회</a:t>
            </a:r>
            <a:endParaRPr lang="ko-KR" altLang="en-US" sz="1200" dirty="0"/>
          </a:p>
        </p:txBody>
      </p:sp>
      <p:sp>
        <p:nvSpPr>
          <p:cNvPr id="32" name="타원 31"/>
          <p:cNvSpPr/>
          <p:nvPr/>
        </p:nvSpPr>
        <p:spPr>
          <a:xfrm>
            <a:off x="4130380" y="3897933"/>
            <a:ext cx="1224136" cy="569976"/>
          </a:xfrm>
          <a:prstGeom prst="ellipse">
            <a:avLst/>
          </a:prstGeom>
          <a:solidFill>
            <a:srgbClr val="7F6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 이용제한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>
            <a:endCxn id="28" idx="5"/>
          </p:cNvCxnSpPr>
          <p:nvPr/>
        </p:nvCxnSpPr>
        <p:spPr>
          <a:xfrm flipH="1" flipV="1">
            <a:off x="5983959" y="970023"/>
            <a:ext cx="934820" cy="990277"/>
          </a:xfrm>
          <a:prstGeom prst="straightConnector1">
            <a:avLst/>
          </a:prstGeom>
          <a:ln>
            <a:solidFill>
              <a:srgbClr val="7F6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9" idx="5"/>
          </p:cNvCxnSpPr>
          <p:nvPr/>
        </p:nvCxnSpPr>
        <p:spPr>
          <a:xfrm flipH="1" flipV="1">
            <a:off x="6030130" y="1912215"/>
            <a:ext cx="558094" cy="160415"/>
          </a:xfrm>
          <a:prstGeom prst="straightConnector1">
            <a:avLst/>
          </a:prstGeom>
          <a:ln>
            <a:solidFill>
              <a:srgbClr val="7F6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0" idx="0"/>
          </p:cNvCxnSpPr>
          <p:nvPr/>
        </p:nvCxnSpPr>
        <p:spPr>
          <a:xfrm flipH="1">
            <a:off x="5786744" y="2559260"/>
            <a:ext cx="540060" cy="718928"/>
          </a:xfrm>
          <a:prstGeom prst="straightConnector1">
            <a:avLst/>
          </a:prstGeom>
          <a:ln>
            <a:solidFill>
              <a:srgbClr val="7F6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80" idx="2"/>
            <a:endCxn id="31" idx="0"/>
          </p:cNvCxnSpPr>
          <p:nvPr/>
        </p:nvCxnSpPr>
        <p:spPr>
          <a:xfrm flipH="1">
            <a:off x="6775298" y="3137817"/>
            <a:ext cx="363208" cy="747462"/>
          </a:xfrm>
          <a:prstGeom prst="straightConnector1">
            <a:avLst/>
          </a:prstGeom>
          <a:ln>
            <a:solidFill>
              <a:srgbClr val="7F6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/>
          <p:nvPr/>
        </p:nvCxnSpPr>
        <p:spPr>
          <a:xfrm rot="10800000" flipV="1">
            <a:off x="4904646" y="2427734"/>
            <a:ext cx="1764196" cy="1420430"/>
          </a:xfrm>
          <a:prstGeom prst="curvedConnector2">
            <a:avLst/>
          </a:prstGeom>
          <a:ln>
            <a:solidFill>
              <a:srgbClr val="7F6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" idx="0"/>
          </p:cNvCxnSpPr>
          <p:nvPr/>
        </p:nvCxnSpPr>
        <p:spPr>
          <a:xfrm>
            <a:off x="2470311" y="2953151"/>
            <a:ext cx="409501" cy="3748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2" idx="2"/>
            <a:endCxn id="4" idx="6"/>
          </p:cNvCxnSpPr>
          <p:nvPr/>
        </p:nvCxnSpPr>
        <p:spPr>
          <a:xfrm flipH="1" flipV="1">
            <a:off x="3491880" y="3612945"/>
            <a:ext cx="638500" cy="5699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4"/>
          </p:cNvCxnSpPr>
          <p:nvPr/>
        </p:nvCxnSpPr>
        <p:spPr>
          <a:xfrm flipH="1">
            <a:off x="4644008" y="1995686"/>
            <a:ext cx="953325" cy="703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28" idx="4"/>
            <a:endCxn id="29" idx="0"/>
          </p:cNvCxnSpPr>
          <p:nvPr/>
        </p:nvCxnSpPr>
        <p:spPr>
          <a:xfrm>
            <a:off x="5551162" y="1053494"/>
            <a:ext cx="46171" cy="372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7" idx="6"/>
            <a:endCxn id="29" idx="2"/>
          </p:cNvCxnSpPr>
          <p:nvPr/>
        </p:nvCxnSpPr>
        <p:spPr>
          <a:xfrm>
            <a:off x="4364586" y="1338482"/>
            <a:ext cx="620679" cy="372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29" idx="4"/>
            <a:endCxn id="8" idx="6"/>
          </p:cNvCxnSpPr>
          <p:nvPr/>
        </p:nvCxnSpPr>
        <p:spPr>
          <a:xfrm flipH="1">
            <a:off x="4391980" y="1995686"/>
            <a:ext cx="1205353" cy="76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32" idx="7"/>
            <a:endCxn id="30" idx="3"/>
          </p:cNvCxnSpPr>
          <p:nvPr/>
        </p:nvCxnSpPr>
        <p:spPr>
          <a:xfrm flipV="1">
            <a:off x="5175245" y="3764693"/>
            <a:ext cx="178702" cy="216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30" idx="5"/>
          </p:cNvCxnSpPr>
          <p:nvPr/>
        </p:nvCxnSpPr>
        <p:spPr>
          <a:xfrm>
            <a:off x="6219541" y="3764693"/>
            <a:ext cx="122960" cy="204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3" descr="C:\Users\alfo\Desktop\Business-Woman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98" y="1960300"/>
            <a:ext cx="698436" cy="76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TextBox 3086"/>
          <p:cNvSpPr txBox="1"/>
          <p:nvPr/>
        </p:nvSpPr>
        <p:spPr>
          <a:xfrm>
            <a:off x="1833715" y="261546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 원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742462" y="276848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 서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5</a:t>
            </a:r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구조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084" y="9691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스토리 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2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5</a:t>
            </a:r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구조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2050" name="Picture 2" descr="C:\Users\alfo\Desktop\캡쳐\K-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68" y="987573"/>
            <a:ext cx="1547950" cy="36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203597"/>
            <a:ext cx="1179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DejaVu Serif" pitchFamily="18" charset="0"/>
                <a:ea typeface="DejaVu Serif" pitchFamily="18" charset="0"/>
                <a:cs typeface="DejaVu Sans Light" pitchFamily="34" charset="0"/>
              </a:rPr>
              <a:t>MVC</a:t>
            </a:r>
            <a:endParaRPr lang="ko-KR" altLang="en-US" sz="2400" dirty="0">
              <a:latin typeface="DejaVu Serif" pitchFamily="18" charset="0"/>
              <a:ea typeface="HY견고딕" pitchFamily="18" charset="-127"/>
              <a:cs typeface="DejaVu Sans Ligh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426134"/>
            <a:ext cx="161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Model</a:t>
            </a:r>
            <a:endParaRPr lang="ko-KR" altLang="en-US" dirty="0"/>
          </a:p>
        </p:txBody>
      </p:sp>
      <p:pic>
        <p:nvPicPr>
          <p:cNvPr id="2051" name="Picture 3" descr="C:\Users\alfo\Desktop\model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88" y="987572"/>
            <a:ext cx="5693915" cy="3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6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5</a:t>
            </a:r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구조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426134"/>
            <a:ext cx="161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3074" name="Picture 2" descr="C:\Users\alfo\Desktop\libraryController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15566"/>
            <a:ext cx="689686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4098" name="Picture 2" descr="C:\Users\alfo\Desktop\캡쳐\K-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87574"/>
            <a:ext cx="31718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9875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 화면 창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987824" y="3363838"/>
            <a:ext cx="1225872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5" idx="1"/>
          </p:cNvCxnSpPr>
          <p:nvPr/>
        </p:nvCxnSpPr>
        <p:spPr>
          <a:xfrm flipH="1" flipV="1">
            <a:off x="2123728" y="2715766"/>
            <a:ext cx="1043621" cy="7957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9532" y="211581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회원이 로그인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회원등록 할 수 있는 창으로 들어간다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6444208" y="843558"/>
            <a:ext cx="2088232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초기에 보이는 창으로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회원이 할 수 있는 기능과 사서가 할 수 있는 기능이 다름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캡쳐\K-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98" y="862338"/>
            <a:ext cx="3960440" cy="39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로그인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63390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초기 화면에서 회원을 클릭하면 </a:t>
            </a:r>
            <a:r>
              <a:rPr lang="ko-KR" altLang="en-US" sz="1200" dirty="0" smtClean="0">
                <a:solidFill>
                  <a:srgbClr val="0070C0"/>
                </a:solidFill>
              </a:rPr>
              <a:t>회원이 로그인 </a:t>
            </a:r>
            <a:r>
              <a:rPr lang="ko-KR" altLang="en-US" sz="1200" dirty="0" smtClean="0"/>
              <a:t>하는 창이 뜬다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2495966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이메일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/>
              <a:t>과 </a:t>
            </a:r>
            <a:r>
              <a:rPr lang="ko-KR" altLang="en-US" sz="1200" dirty="0" smtClean="0">
                <a:solidFill>
                  <a:srgbClr val="0070C0"/>
                </a:solidFill>
              </a:rPr>
              <a:t>휴대폰 번호</a:t>
            </a:r>
            <a:r>
              <a:rPr lang="ko-KR" altLang="en-US" sz="1200" dirty="0" smtClean="0"/>
              <a:t>로 </a:t>
            </a:r>
            <a:r>
              <a:rPr lang="ko-KR" altLang="en-US" sz="1200" dirty="0" smtClean="0">
                <a:solidFill>
                  <a:srgbClr val="0070C0"/>
                </a:solidFill>
              </a:rPr>
              <a:t>로그인</a:t>
            </a:r>
            <a:r>
              <a:rPr lang="ko-KR" altLang="en-US" sz="1200" dirty="0" smtClean="0"/>
              <a:t> 할 수 있고 만일 등록된 정보와 일치 하지 않으면 실패</a:t>
            </a:r>
            <a:r>
              <a:rPr lang="en-US" altLang="ko-KR" sz="1200" dirty="0"/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/>
              <a:t>가 뜬다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606579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</a:t>
            </a:r>
            <a:r>
              <a:rPr lang="en-US" altLang="ko-KR" sz="1200" dirty="0" smtClean="0">
                <a:solidFill>
                  <a:srgbClr val="0070C0"/>
                </a:solidFill>
              </a:rPr>
              <a:t>Exit</a:t>
            </a:r>
            <a:r>
              <a:rPr lang="ko-KR" altLang="en-US" sz="1200" dirty="0" smtClean="0"/>
              <a:t>는 다시 초기 창으로 돌아간다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FXML Loader</a:t>
            </a:r>
            <a:r>
              <a:rPr lang="ko-KR" altLang="en-US" sz="1200" dirty="0" smtClean="0"/>
              <a:t>로 주소를 초기 화면 창으로 잡았다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732240" y="1633905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.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회원등록</a:t>
            </a:r>
            <a:r>
              <a:rPr lang="ko-KR" altLang="en-US" sz="1200" dirty="0" smtClean="0"/>
              <a:t>을 누르면 </a:t>
            </a:r>
            <a:r>
              <a:rPr lang="ko-KR" altLang="en-US" sz="1200" dirty="0" smtClean="0">
                <a:solidFill>
                  <a:srgbClr val="0070C0"/>
                </a:solidFill>
              </a:rPr>
              <a:t>회원등록</a:t>
            </a:r>
            <a:r>
              <a:rPr lang="ko-KR" altLang="en-US" sz="1200" dirty="0" smtClean="0"/>
              <a:t> 할 수 있는 가입 창으로 들어간다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21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로그인 실패</a:t>
            </a:r>
            <a:endParaRPr lang="ko-KR" altLang="en-US" dirty="0"/>
          </a:p>
        </p:txBody>
      </p:sp>
      <p:pic>
        <p:nvPicPr>
          <p:cNvPr id="6146" name="Picture 2" descr="C:\Users\alfo\Desktop\캡쳐\K-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24" y="1059582"/>
            <a:ext cx="3443360" cy="344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2367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실패 시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20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546" y="98757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로그인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이메일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폰 번호 일치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5602" name="Picture 2" descr="C:\Users\alfo\Desktop\캡쳐\K-0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0" y="987574"/>
            <a:ext cx="6212454" cy="368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923678"/>
            <a:ext cx="2502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로그인의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휴대폰 번호를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감별하는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sql</a:t>
            </a:r>
            <a:r>
              <a:rPr lang="en-US" altLang="ko-KR" sz="1200" dirty="0" smtClean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휴대폰 번호와 </a:t>
            </a:r>
            <a:r>
              <a:rPr lang="ko-KR" altLang="en-US" sz="1200" dirty="0" err="1" smtClean="0"/>
              <a:t>이메일을</a:t>
            </a:r>
            <a:r>
              <a:rPr lang="ko-KR" altLang="en-US" sz="1200" dirty="0" smtClean="0"/>
              <a:t> 조회하여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Where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 </a:t>
            </a:r>
            <a:r>
              <a:rPr lang="ko-KR" altLang="en-US" sz="1200" dirty="0" smtClean="0"/>
              <a:t>감별한다 </a:t>
            </a:r>
            <a:endParaRPr lang="en-US" altLang="ko-KR" sz="1200" dirty="0" smtClean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2864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0012" y="294315"/>
            <a:ext cx="4030354" cy="577081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>
                <a:rot lat="900000" lon="0" rev="0"/>
              </a:camera>
              <a:lightRig rig="threePt" dir="t"/>
            </a:scene3d>
            <a:sp3d extrusionH="57150">
              <a:bevelT w="38100" h="38100" prst="slope"/>
              <a:bevelB w="38100" h="38100" prst="relaxedInset"/>
            </a:sp3d>
          </a:bodyPr>
          <a:lstStyle/>
          <a:p>
            <a:r>
              <a:rPr lang="en-US" altLang="ko-KR" sz="4800" b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10260000" algn="tr" rotWithShape="0">
                    <a:prstClr val="black">
                      <a:alpha val="40000"/>
                    </a:prstClr>
                  </a:outerShdw>
                  <a:reflection stA="0" endPos="0" dist="50800" dir="5400000" sy="-100000" algn="bl" rotWithShape="0"/>
                </a:effectLst>
                <a:latin typeface="HY견명조" pitchFamily="18" charset="-127"/>
                <a:ea typeface="HY견명조" pitchFamily="18" charset="-127"/>
              </a:rPr>
              <a:t>Contents</a:t>
            </a:r>
            <a:endParaRPr lang="ko-KR" altLang="en-US" sz="4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10260000" algn="tr" rotWithShape="0">
                  <a:prstClr val="black">
                    <a:alpha val="40000"/>
                  </a:prstClr>
                </a:outerShdw>
                <a:reflection stA="0" endPos="0" dist="50800" dir="5400000" sy="-100000" algn="bl" rotWithShape="0"/>
              </a:effectLst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0012" y="1383621"/>
            <a:ext cx="3384376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프로그램 개요 및 요구사항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개발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일정 및 개발 환경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프로그램 구조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UI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기능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후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솔잎 M" pitchFamily="18" charset="-127"/>
                <a:ea typeface="한컴 솔잎 M" pitchFamily="18" charset="-127"/>
              </a:rPr>
              <a:t>기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솔잎 M" pitchFamily="18" charset="-127"/>
              <a:ea typeface="한컴 솔잎 M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캡쳐\K-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98" y="862338"/>
            <a:ext cx="3960440" cy="39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로그인의 회원 등록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188707" y="4299942"/>
            <a:ext cx="72008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1560" y="235572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회원 등록</a:t>
            </a:r>
            <a:r>
              <a:rPr lang="ko-KR" altLang="en-US" sz="1200" dirty="0" smtClean="0"/>
              <a:t>을 누를 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3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등록</a:t>
            </a:r>
            <a:endParaRPr lang="ko-KR" altLang="en-US" dirty="0"/>
          </a:p>
        </p:txBody>
      </p:sp>
      <p:pic>
        <p:nvPicPr>
          <p:cNvPr id="7170" name="Picture 2" descr="C:\Users\alfo\Desktop\캡쳐\K-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89"/>
            <a:ext cx="4483508" cy="31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662" y="1923678"/>
            <a:ext cx="1685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회원 등록 </a:t>
            </a:r>
            <a:r>
              <a:rPr lang="ko-KR" altLang="en-US" sz="1200" dirty="0" smtClean="0"/>
              <a:t>버튼을 누르면 나타나는 창으로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회원 가입</a:t>
            </a:r>
            <a:r>
              <a:rPr lang="ko-KR" altLang="en-US" sz="1200" dirty="0" smtClean="0"/>
              <a:t>을 </a:t>
            </a:r>
            <a:r>
              <a:rPr lang="ko-KR" altLang="en-US" sz="1200" dirty="0" err="1" smtClean="0"/>
              <a:t>할수있다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모든 값이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null </a:t>
            </a:r>
            <a:r>
              <a:rPr lang="ko-KR" altLang="en-US" sz="1200" dirty="0" smtClean="0"/>
              <a:t>값을 허용하지 않기에 빠짐없이 기재 </a:t>
            </a:r>
            <a:r>
              <a:rPr lang="ko-KR" altLang="en-US" sz="1200" dirty="0" err="1" smtClean="0"/>
              <a:t>해야한다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317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등록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159" y="1485200"/>
            <a:ext cx="1880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70C0"/>
                </a:solidFill>
              </a:rPr>
              <a:t>이메일</a:t>
            </a:r>
            <a:r>
              <a:rPr lang="ko-KR" altLang="en-US" sz="1200" dirty="0" smtClean="0">
                <a:solidFill>
                  <a:srgbClr val="0070C0"/>
                </a:solidFill>
              </a:rPr>
              <a:t> 중복확인</a:t>
            </a:r>
            <a:r>
              <a:rPr lang="ko-KR" altLang="en-US" sz="1200" dirty="0" smtClean="0"/>
              <a:t>에 성공을 한다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성공해야만 등록 버튼이 켜진다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9218" name="Picture 2" descr="C:\Users\alfo\Desktop\캡쳐\K-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5787"/>
            <a:ext cx="2307028" cy="10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\Desktop\캡쳐\K-0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67" y="1053619"/>
            <a:ext cx="426347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lfo\Desktop\캡쳐\K-0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6" y="3723878"/>
            <a:ext cx="2334422" cy="10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1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822" y="98757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등록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이메일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중복 체크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6626" name="Picture 2" descr="C:\Users\alfo\Desktop\캡쳐\K-0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12" y="987574"/>
            <a:ext cx="6462268" cy="364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4126" y="1923678"/>
            <a:ext cx="200086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모든 </a:t>
            </a:r>
            <a:r>
              <a:rPr lang="ko-KR" altLang="en-US" sz="1200" dirty="0" err="1" smtClean="0"/>
              <a:t>컬럼을</a:t>
            </a:r>
            <a:r>
              <a:rPr lang="ko-KR" altLang="en-US" sz="1200" dirty="0" smtClean="0"/>
              <a:t> 조회하여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이메일이</a:t>
            </a:r>
            <a:r>
              <a:rPr lang="ko-KR" altLang="en-US" sz="1200" dirty="0" smtClean="0"/>
              <a:t> 있는지 확인하는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>
                <a:solidFill>
                  <a:srgbClr val="0070C0"/>
                </a:solidFill>
              </a:rPr>
              <a:t>Sql</a:t>
            </a:r>
            <a:r>
              <a:rPr lang="ko-KR" altLang="en-US" sz="1200" dirty="0" smtClean="0"/>
              <a:t>문이다 같은 메일이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있으면 </a:t>
            </a:r>
            <a:r>
              <a:rPr lang="ko-KR" altLang="en-US" sz="1200" dirty="0" smtClean="0">
                <a:solidFill>
                  <a:srgbClr val="0070C0"/>
                </a:solidFill>
              </a:rPr>
              <a:t>실패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/>
              <a:t>가 뜬다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없다면 </a:t>
            </a:r>
            <a:r>
              <a:rPr lang="ko-KR" altLang="en-US" sz="1200" dirty="0" smtClean="0">
                <a:solidFill>
                  <a:srgbClr val="0070C0"/>
                </a:solidFill>
              </a:rPr>
              <a:t>성공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 </a:t>
            </a:r>
            <a:r>
              <a:rPr lang="ko-KR" altLang="en-US" sz="1200" dirty="0" smtClean="0"/>
              <a:t>뜨고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등록 버튼이 켜진다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2372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등록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159" y="1485200"/>
            <a:ext cx="188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생년월일</a:t>
            </a:r>
            <a:r>
              <a:rPr lang="ko-KR" altLang="en-US" sz="1200" dirty="0" smtClean="0"/>
              <a:t>은  편의를 위해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Combo Box </a:t>
            </a:r>
            <a:r>
              <a:rPr lang="ko-KR" altLang="en-US" sz="1200" dirty="0" smtClean="0"/>
              <a:t>로 만들었다</a:t>
            </a:r>
            <a:endParaRPr lang="en-US" altLang="ko-KR" sz="1200" dirty="0" smtClean="0"/>
          </a:p>
        </p:txBody>
      </p:sp>
      <p:pic>
        <p:nvPicPr>
          <p:cNvPr id="10242" name="Picture 2" descr="C:\Users\alfo\Desktop\캡쳐\K-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36" y="1131590"/>
            <a:ext cx="4453035" cy="315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등록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169" y="2355726"/>
            <a:ext cx="233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휴대폰 번호는 텍스트 필드 </a:t>
            </a:r>
            <a:endParaRPr lang="en-US" altLang="ko-KR" sz="1200" dirty="0" smtClean="0"/>
          </a:p>
          <a:p>
            <a:r>
              <a:rPr lang="ko-KR" altLang="en-US" sz="1200" dirty="0" smtClean="0"/>
              <a:t>첫 번째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자리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두 번째 세 번째는 부터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자리로 </a:t>
            </a:r>
            <a:r>
              <a:rPr lang="ko-KR" altLang="en-US" sz="1200" dirty="0" err="1" smtClean="0"/>
              <a:t>글자열을</a:t>
            </a:r>
            <a:r>
              <a:rPr lang="ko-KR" altLang="en-US" sz="1200" dirty="0" smtClean="0"/>
              <a:t> 제한 </a:t>
            </a:r>
            <a:endParaRPr lang="en-US" altLang="ko-KR" sz="1200" dirty="0"/>
          </a:p>
          <a:p>
            <a:r>
              <a:rPr lang="ko-KR" altLang="en-US" sz="1200" dirty="0" smtClean="0"/>
              <a:t>숫자만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입력 가능</a:t>
            </a:r>
            <a:endParaRPr lang="en-US" altLang="ko-KR" sz="1200" dirty="0" smtClean="0"/>
          </a:p>
        </p:txBody>
      </p:sp>
      <p:pic>
        <p:nvPicPr>
          <p:cNvPr id="12290" name="Picture 2" descr="C:\Users\alfo\Desktop\캡쳐\K-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74974"/>
            <a:ext cx="4752528" cy="334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캡쳐\K-0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" y="1923678"/>
            <a:ext cx="2231306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2987824" y="3290089"/>
            <a:ext cx="1008112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2"/>
          </p:cNvCxnSpPr>
          <p:nvPr/>
        </p:nvCxnSpPr>
        <p:spPr>
          <a:xfrm flipH="1">
            <a:off x="1907704" y="3578121"/>
            <a:ext cx="1080120" cy="31141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7" y="3877784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등록 버튼을 누를 시</a:t>
            </a:r>
            <a:r>
              <a:rPr lang="en-US" altLang="ko-KR" sz="1200" dirty="0" smtClean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가입이 완료된다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18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회원 등록 완료</a:t>
            </a:r>
            <a:endParaRPr lang="ko-KR" altLang="en-US" dirty="0"/>
          </a:p>
        </p:txBody>
      </p:sp>
      <p:pic>
        <p:nvPicPr>
          <p:cNvPr id="13314" name="Picture 2" descr="C:\Users\alfo\Desktop\캡쳐\K-0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25" y="1131589"/>
            <a:ext cx="4176464" cy="294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851" y="1779662"/>
            <a:ext cx="27655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회원등록 성공 시 </a:t>
            </a:r>
            <a:r>
              <a:rPr lang="en-US" altLang="ko-KR" sz="1400" dirty="0" smtClean="0">
                <a:solidFill>
                  <a:srgbClr val="0070C0"/>
                </a:solidFill>
              </a:rPr>
              <a:t>Alert</a:t>
            </a:r>
            <a:r>
              <a:rPr lang="ko-KR" altLang="en-US" sz="1400" dirty="0" smtClean="0"/>
              <a:t>가 뜬다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Ok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버튼을 누를 시 회원 로그인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화면으로 돌아간다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419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126" y="9693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등록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674" name="Picture 2" descr="C:\Users\alfo\Desktop\캡쳐\K-0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3" y="843558"/>
            <a:ext cx="656904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4126" y="1563638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 </a:t>
            </a:r>
            <a:r>
              <a:rPr lang="ko-KR" altLang="en-US" sz="1200" dirty="0" err="1" smtClean="0"/>
              <a:t>등록할수있는</a:t>
            </a:r>
            <a:r>
              <a:rPr lang="ko-KR" altLang="en-US" sz="1200" dirty="0" smtClean="0"/>
              <a:t> </a:t>
            </a:r>
            <a:r>
              <a:rPr lang="en-US" altLang="ko-KR" sz="1200" smtClean="0"/>
              <a:t> </a:t>
            </a:r>
            <a:r>
              <a:rPr lang="en-US" altLang="ko-KR" sz="1200" smtClean="0">
                <a:solidFill>
                  <a:srgbClr val="0070C0"/>
                </a:solidFill>
              </a:rPr>
              <a:t>insert</a:t>
            </a:r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0490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875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회원 등록 완료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851" y="1779662"/>
            <a:ext cx="306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Alert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>
                <a:solidFill>
                  <a:srgbClr val="0070C0"/>
                </a:solidFill>
              </a:rPr>
              <a:t>ok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버튼을 누른 후의 상태</a:t>
            </a:r>
            <a:endParaRPr lang="en-US" altLang="ko-KR" sz="1400" dirty="0" smtClean="0"/>
          </a:p>
        </p:txBody>
      </p:sp>
      <p:pic>
        <p:nvPicPr>
          <p:cNvPr id="14338" name="Picture 2" descr="C:\Users\alfo\Desktop\캡쳐\K-0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87574"/>
            <a:ext cx="3701909" cy="36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8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9875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로그인</a:t>
            </a:r>
            <a:endParaRPr lang="ko-KR" altLang="en-US" dirty="0"/>
          </a:p>
        </p:txBody>
      </p:sp>
      <p:pic>
        <p:nvPicPr>
          <p:cNvPr id="15362" name="Picture 2" descr="C:\Users\alfo\Desktop\캡쳐\K-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41987"/>
            <a:ext cx="3657730" cy="36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3851920" y="3717269"/>
            <a:ext cx="93610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 flipH="1" flipV="1">
            <a:off x="2195736" y="3290089"/>
            <a:ext cx="1656184" cy="6432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517" y="2643758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 등록이 완료되면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로그인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할수있다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1.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개발 및 요구사</a:t>
            </a:r>
            <a:r>
              <a:rPr lang="ko-KR" alt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711" y="271576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프로그램 개발 목적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60204" y="3329126"/>
            <a:ext cx="4752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도서관 사서의 회원 관리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도서대출 패턴을 보고 분석하여 사용자에게 편의 제공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0904" y="1016577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프로그램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2912" y="1664649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용인 </a:t>
            </a:r>
            <a:r>
              <a:rPr lang="ko-KR" altLang="en-US" sz="1400" b="1" dirty="0" err="1" smtClean="0"/>
              <a:t>청덕</a:t>
            </a:r>
            <a:r>
              <a:rPr lang="ko-KR" altLang="en-US" sz="1400" b="1" dirty="0" smtClean="0"/>
              <a:t> 도서관 </a:t>
            </a:r>
            <a:r>
              <a:rPr lang="ko-KR" altLang="en-US" sz="1400" b="1" dirty="0" smtClean="0"/>
              <a:t>도서관리 </a:t>
            </a:r>
            <a:r>
              <a:rPr lang="ko-KR" altLang="en-US" sz="1400" b="1" dirty="0" smtClean="0"/>
              <a:t>프로그램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6609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9829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도서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16386" name="Picture 2" descr="C:\Users\alfo\Desktop\캡쳐\K-0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69" y="749987"/>
            <a:ext cx="6192688" cy="421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4126" y="1430655"/>
            <a:ext cx="20409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 전용 화면은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검색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대출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반납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조회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기능으로 </a:t>
            </a:r>
            <a:r>
              <a:rPr lang="ko-KR" altLang="en-US" sz="1200" dirty="0" err="1" smtClean="0"/>
              <a:t>이뤄져있다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조회는 테이블 목록에 있는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도서를 클릭하면 해당 도서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정보가 뜬다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3995936" y="1563638"/>
            <a:ext cx="4176464" cy="14401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9875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도서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126" y="1430655"/>
            <a:ext cx="21948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해당 도서를 조회 한 것으로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사서가 등록한 도서 이미지와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저자소개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책 소개 정보를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추가적으로 조회한다</a:t>
            </a:r>
            <a:endParaRPr lang="en-US" altLang="ko-KR" sz="1200" dirty="0" smtClean="0"/>
          </a:p>
        </p:txBody>
      </p:sp>
      <p:pic>
        <p:nvPicPr>
          <p:cNvPr id="17410" name="Picture 2" descr="C:\Users\alfo\Desktop\캡쳐\K-0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49987"/>
            <a:ext cx="6207974" cy="422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0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190" y="987574"/>
            <a:ext cx="216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도서 테이블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126" y="1800004"/>
            <a:ext cx="2140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테이블 </a:t>
            </a:r>
            <a:r>
              <a:rPr lang="ko-KR" altLang="en-US" sz="1200" dirty="0" err="1" smtClean="0"/>
              <a:t>뷰에</a:t>
            </a:r>
            <a:r>
              <a:rPr lang="ko-KR" altLang="en-US" sz="1200" dirty="0" smtClean="0"/>
              <a:t> 있는 목록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sql</a:t>
            </a:r>
            <a:r>
              <a:rPr lang="ko-KR" altLang="en-US" sz="1200" dirty="0" smtClean="0"/>
              <a:t>문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모든 칼럼을 조회 한 후에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도서번호를 기준으로 정렬</a:t>
            </a:r>
            <a:endParaRPr lang="en-US" altLang="ko-KR" sz="1200" dirty="0" smtClean="0"/>
          </a:p>
        </p:txBody>
      </p:sp>
      <p:pic>
        <p:nvPicPr>
          <p:cNvPr id="29698" name="Picture 2" descr="C:\Users\alfo\Desktop\캡쳐\K-0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58" y="996330"/>
            <a:ext cx="6473522" cy="36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</a:t>
            </a:r>
            <a:r>
              <a:rPr lang="ko-KR" altLang="en-US" smtClean="0"/>
              <a:t>도서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430655"/>
            <a:ext cx="2249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Combo Box</a:t>
            </a:r>
            <a:r>
              <a:rPr lang="ko-KR" altLang="en-US" sz="1200" dirty="0" smtClean="0"/>
              <a:t>에  전체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도서명</a:t>
            </a:r>
            <a:endParaRPr lang="en-US" altLang="ko-KR" sz="1200" dirty="0"/>
          </a:p>
          <a:p>
            <a:r>
              <a:rPr lang="en-US" altLang="ko-KR" sz="1200" dirty="0" smtClean="0"/>
              <a:t>/ </a:t>
            </a:r>
            <a:r>
              <a:rPr lang="ko-KR" altLang="en-US" sz="1200" dirty="0" smtClean="0"/>
              <a:t>저자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장르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나라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출판사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개별로 검색 </a:t>
            </a:r>
            <a:r>
              <a:rPr lang="ko-KR" altLang="en-US" sz="1200" dirty="0" err="1" smtClean="0"/>
              <a:t>할수있다</a:t>
            </a:r>
            <a:r>
              <a:rPr lang="ko-KR" altLang="en-US" sz="1200" dirty="0" smtClean="0"/>
              <a:t> 전체는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모든 도서목록을 불러온다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8434" name="Picture 2" descr="C:\Users\alfo\Desktop\캡쳐\K-0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749987"/>
            <a:ext cx="6101887" cy="4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</a:t>
            </a:r>
            <a:r>
              <a:rPr lang="ko-KR" altLang="en-US" smtClean="0"/>
              <a:t>도서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87" y="1819315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검색에 해당된 도서만 조회한다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2530" name="Picture 2" descr="C:\Users\alfo\Desktop\캡쳐\K-0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10" y="1356906"/>
            <a:ext cx="5030780" cy="342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lfo\Desktop\캡쳐\K-0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36" y="1032934"/>
            <a:ext cx="44767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4991763" y="915566"/>
            <a:ext cx="648072" cy="4824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639835" y="915566"/>
            <a:ext cx="732365" cy="20327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72200" y="71936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9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도서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뷰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검색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87" y="1819315"/>
            <a:ext cx="24491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조회할 </a:t>
            </a:r>
            <a:r>
              <a:rPr lang="ko-KR" altLang="en-US" sz="1200" dirty="0" err="1" smtClean="0"/>
              <a:t>컬럼들을</a:t>
            </a:r>
            <a:r>
              <a:rPr lang="ko-KR" altLang="en-US" sz="1200" dirty="0" smtClean="0"/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W</a:t>
            </a:r>
            <a:r>
              <a:rPr lang="en-US" altLang="ko-KR" sz="1200" dirty="0" smtClean="0">
                <a:solidFill>
                  <a:srgbClr val="0070C0"/>
                </a:solidFill>
              </a:rPr>
              <a:t>here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컬럼명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에서 검색한다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전체 검색 빼고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Where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절 에서 검색 기능에 맞게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컬럼명과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pstmt</a:t>
            </a:r>
            <a:r>
              <a:rPr lang="ko-KR" altLang="en-US" sz="1200" dirty="0" smtClean="0"/>
              <a:t>만 바꾸면 되는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형태이다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0722" name="Picture 2" descr="C:\Users\alfo\Desktop\캡쳐\K-0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15566"/>
            <a:ext cx="619268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</a:t>
            </a:r>
            <a:r>
              <a:rPr lang="ko-KR" altLang="en-US" smtClean="0"/>
              <a:t>도서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3487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전체 검색을 하면 등록되어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있는 도서들이 전부 검색된다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전체 검색은 검색어가 필요하지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않는다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4578" name="Picture 2" descr="C:\Users\alfo\Desktop\캡쳐\K-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62" y="749987"/>
            <a:ext cx="6132687" cy="417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도서 전체 검색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 / controller 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31747" name="Picture 3" descr="C:\Users\alfo\Desktop\캡쳐\K-0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67694"/>
            <a:ext cx="6344047" cy="27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alfo\Desktop\캡쳐\K-0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27529"/>
            <a:ext cx="6344047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4126" y="1889553"/>
            <a:ext cx="20537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 전체 리스트의 </a:t>
            </a:r>
            <a:r>
              <a:rPr lang="en-US" altLang="ko-KR" sz="1200" dirty="0" err="1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r>
              <a:rPr lang="ko-KR" altLang="en-US" sz="1200" dirty="0" smtClean="0"/>
              <a:t>를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불러와 </a:t>
            </a:r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</a:rPr>
              <a:t>table view </a:t>
            </a:r>
            <a:r>
              <a:rPr lang="ko-KR" altLang="en-US" sz="1200" dirty="0" smtClean="0"/>
              <a:t>에 넣는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메소드를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검색 버튼 기능에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넣었다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2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도서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대출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0409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대출 버튼 기능이다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원하는 도서를 선택 후에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대출 버튼만 누르면 대출이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2770" name="Picture 2" descr="C:\Users\alfo\Desktop\캡쳐\K-0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32" y="749986"/>
            <a:ext cx="6263370" cy="42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도서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대출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40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이미 대출이 된 도서는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반납 </a:t>
            </a:r>
            <a:r>
              <a:rPr lang="ko-KR" altLang="en-US" sz="1200" dirty="0" err="1" smtClean="0"/>
              <a:t>하기전</a:t>
            </a:r>
            <a:r>
              <a:rPr lang="ko-KR" altLang="en-US" sz="1200" dirty="0" smtClean="0"/>
              <a:t> 까지 대출이 불가능</a:t>
            </a:r>
            <a:endParaRPr lang="en-US" altLang="ko-KR" sz="1200" dirty="0"/>
          </a:p>
          <a:p>
            <a:endParaRPr lang="en-US" altLang="ko-KR" sz="1200" dirty="0" smtClean="0"/>
          </a:p>
        </p:txBody>
      </p:sp>
      <p:pic>
        <p:nvPicPr>
          <p:cNvPr id="33794" name="Picture 2" descr="C:\Users\alfo\Desktop\캡쳐\K-0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32" y="749987"/>
            <a:ext cx="6263370" cy="42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1.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개발 및 요구사</a:t>
            </a:r>
            <a:r>
              <a:rPr lang="ko-KR" alt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04" y="91556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요구사항 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3498" y="1518813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사용자 등록</a:t>
            </a:r>
            <a:r>
              <a:rPr lang="en-US" altLang="ko-KR" sz="1600" b="1" dirty="0" smtClean="0"/>
              <a:t>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767" y="1857367"/>
            <a:ext cx="5040560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100" dirty="0" smtClean="0"/>
              <a:t>회원 전용으로 이름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이메일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생년월일 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성별 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휴대폰 번호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주소를 </a:t>
            </a:r>
            <a:r>
              <a:rPr lang="ko-KR" altLang="en-US" sz="1100" dirty="0" err="1" smtClean="0"/>
              <a:t>입력받는다</a:t>
            </a:r>
            <a:endParaRPr lang="en-US" altLang="ko-KR" sz="1100" dirty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ko-KR" sz="1100" dirty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100" dirty="0" err="1" smtClean="0"/>
              <a:t>이메일은</a:t>
            </a:r>
            <a:r>
              <a:rPr lang="ko-KR" altLang="en-US" sz="1100" dirty="0" smtClean="0"/>
              <a:t> 중복체크를 확인 </a:t>
            </a:r>
            <a:r>
              <a:rPr lang="ko-KR" altLang="en-US" sz="1100" dirty="0" err="1" smtClean="0"/>
              <a:t>해야한다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중복된 </a:t>
            </a:r>
            <a:r>
              <a:rPr lang="ko-KR" altLang="en-US" sz="1100" dirty="0" err="1" smtClean="0"/>
              <a:t>이메일로</a:t>
            </a:r>
            <a:r>
              <a:rPr lang="ko-KR" altLang="en-US" sz="1100" dirty="0" smtClean="0"/>
              <a:t> 등록 불가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93498" y="3075806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사용자 로그인</a:t>
            </a:r>
            <a:r>
              <a:rPr lang="en-US" altLang="ko-KR" sz="1600" b="1" dirty="0" smtClean="0"/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178" y="3507856"/>
            <a:ext cx="5040560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100" dirty="0" err="1" smtClean="0"/>
              <a:t>이메일과</a:t>
            </a:r>
            <a:r>
              <a:rPr lang="ko-KR" altLang="en-US" sz="1100" dirty="0" smtClean="0"/>
              <a:t> 휴대폰번호로 로그인 한다</a:t>
            </a:r>
            <a:endParaRPr lang="en-US" altLang="ko-KR" sz="1100" dirty="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ko-KR" sz="1100" dirty="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100" dirty="0" err="1" smtClean="0"/>
              <a:t>이메일과</a:t>
            </a:r>
            <a:r>
              <a:rPr lang="ko-KR" altLang="en-US" sz="1100" dirty="0" smtClean="0"/>
              <a:t> 휴대폰번호가 </a:t>
            </a:r>
            <a:r>
              <a:rPr lang="ko-KR" altLang="en-US" sz="1100" dirty="0" err="1" smtClean="0"/>
              <a:t>등록된것과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일치하지않으면로그인</a:t>
            </a:r>
            <a:r>
              <a:rPr lang="ko-KR" altLang="en-US" sz="1100" dirty="0" smtClean="0"/>
              <a:t> 불가</a:t>
            </a:r>
            <a:endParaRPr lang="en-US" altLang="ko-KR" sz="1100" dirty="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ko-KR" sz="1100" dirty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100" dirty="0" err="1">
                <a:solidFill>
                  <a:prstClr val="black"/>
                </a:solidFill>
              </a:rPr>
              <a:t>로그인에</a:t>
            </a:r>
            <a:r>
              <a:rPr lang="ko-KR" altLang="en-US" sz="1100" dirty="0">
                <a:solidFill>
                  <a:prstClr val="black"/>
                </a:solidFill>
              </a:rPr>
              <a:t> 성공하면 사용자는 도서 조회</a:t>
            </a:r>
            <a:r>
              <a:rPr lang="en-US" altLang="ko-KR" sz="1100" dirty="0">
                <a:solidFill>
                  <a:prstClr val="black"/>
                </a:solidFill>
              </a:rPr>
              <a:t> / </a:t>
            </a:r>
            <a:r>
              <a:rPr lang="ko-KR" altLang="en-US" sz="1100" dirty="0">
                <a:solidFill>
                  <a:prstClr val="black"/>
                </a:solidFill>
              </a:rPr>
              <a:t>대출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반납 가능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101442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 창의 사서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사서 버튼을 누르면 사서 로그인 창이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열린다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4818" name="Picture 2" descr="C:\Users\alfo\Desktop\캡쳐\K-0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8" y="915566"/>
            <a:ext cx="31242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875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 로그인 창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50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사서 </a:t>
            </a:r>
            <a:r>
              <a:rPr lang="ko-KR" altLang="en-US" sz="1200" dirty="0" err="1" smtClean="0"/>
              <a:t>로그인은</a:t>
            </a:r>
            <a:r>
              <a:rPr lang="ko-KR" altLang="en-US" sz="1200" dirty="0" smtClean="0"/>
              <a:t> 등록된 아이디와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패스워드가 일치해야 로그인 성공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아니면 실패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/>
              <a:t>가 뜬다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5842" name="Picture 2" descr="C:\Users\alfo\Desktop\캡쳐\K-0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33" y="915566"/>
            <a:ext cx="4588805" cy="36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alfo\Desktop\캡쳐\K-0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31790"/>
            <a:ext cx="2640087" cy="13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8941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사서 로그인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294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사서 로그인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sql</a:t>
            </a:r>
            <a:r>
              <a:rPr lang="ko-KR" altLang="en-US" sz="1200" dirty="0" smtClean="0"/>
              <a:t>문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아이디와 패스워드를 조회하여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일치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구분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6866" name="Picture 2" descr="C:\Users\alfo\Desktop\캡쳐\K-0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989412"/>
            <a:ext cx="6120681" cy="201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 등록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67092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이미 등록된 아이디가 있는지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중복확인 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있다면 실패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/>
              <a:t>가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나온다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아이디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비밀번호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이름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휴대전화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모두 입력한다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휴대폰 번호가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PK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이여서 같은 번호로 </a:t>
            </a:r>
            <a:r>
              <a:rPr lang="ko-KR" altLang="en-US" sz="1200" dirty="0" err="1" smtClean="0"/>
              <a:t>가입할수</a:t>
            </a:r>
            <a:r>
              <a:rPr lang="ko-KR" altLang="en-US" sz="1200" dirty="0" smtClean="0"/>
              <a:t> 없다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7890" name="Picture 2" descr="C:\Users\alfo\Desktop\캡쳐\K-0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62420"/>
            <a:ext cx="37052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회원 사서 등록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7654"/>
            <a:ext cx="238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사서 등록 </a:t>
            </a:r>
            <a:r>
              <a:rPr lang="en-US" altLang="ko-KR" sz="1200" dirty="0" smtClean="0">
                <a:solidFill>
                  <a:srgbClr val="0070C0"/>
                </a:solidFill>
              </a:rPr>
              <a:t>insert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와 아이디 중복</a:t>
            </a:r>
            <a:endParaRPr lang="en-US" altLang="ko-KR" sz="1200" dirty="0" smtClean="0"/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select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sql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/>
              <a:t>문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유저 등록과 방식이 동일하다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914" name="Picture 2" descr="C:\Users\alfo\Desktop\캡쳐\K-0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02" y="993088"/>
            <a:ext cx="5041820" cy="14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alfo\Desktop\캡쳐\K-0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02" y="2693673"/>
            <a:ext cx="5041820" cy="14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사서가 보는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pic>
        <p:nvPicPr>
          <p:cNvPr id="39938" name="Picture 2" descr="C:\Users\alfo\Desktop\캡쳐\K-0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366" y="993088"/>
            <a:ext cx="6472408" cy="381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4126" y="1520200"/>
            <a:ext cx="20954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도서등록</a:t>
            </a:r>
            <a:r>
              <a:rPr lang="en-US" altLang="ko-KR" sz="1200" dirty="0" smtClean="0">
                <a:solidFill>
                  <a:srgbClr val="0070C0"/>
                </a:solidFill>
              </a:rPr>
              <a:t>/</a:t>
            </a:r>
            <a:r>
              <a:rPr lang="ko-KR" altLang="en-US" sz="1200" dirty="0" smtClean="0">
                <a:solidFill>
                  <a:srgbClr val="0070C0"/>
                </a:solidFill>
              </a:rPr>
              <a:t>도서삭제</a:t>
            </a:r>
            <a:r>
              <a:rPr lang="ko-KR" altLang="en-US" sz="1200" dirty="0" smtClean="0"/>
              <a:t> 기능이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있고 회원 대출 현황을 보는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테이블이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회원 대출을 </a:t>
            </a:r>
            <a:r>
              <a:rPr lang="ko-KR" altLang="en-US" sz="1200" dirty="0" smtClean="0">
                <a:solidFill>
                  <a:srgbClr val="0070C0"/>
                </a:solidFill>
              </a:rPr>
              <a:t>반납 처리 </a:t>
            </a:r>
            <a:r>
              <a:rPr lang="ko-KR" altLang="en-US" sz="1200" dirty="0" err="1" smtClean="0"/>
              <a:t>할수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3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 도서 등록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25574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도서등록 </a:t>
            </a:r>
            <a:r>
              <a:rPr lang="ko-KR" altLang="en-US" sz="1200" dirty="0" smtClean="0"/>
              <a:t>버튼을 누르면 나타나는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창으로 도서를 </a:t>
            </a:r>
            <a:r>
              <a:rPr lang="ko-KR" altLang="en-US" sz="1200" dirty="0" err="1" smtClean="0"/>
              <a:t>등록할수있다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등록일자는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sysdate</a:t>
            </a:r>
            <a:r>
              <a:rPr lang="ko-KR" altLang="en-US" sz="1200" dirty="0" smtClean="0"/>
              <a:t>로 오늘 날짜로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지정되어 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국내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해외 도서는 </a:t>
            </a:r>
            <a:r>
              <a:rPr lang="en-US" altLang="ko-KR" sz="1200" dirty="0" smtClean="0">
                <a:solidFill>
                  <a:srgbClr val="0070C0"/>
                </a:solidFill>
              </a:rPr>
              <a:t>Combo Box</a:t>
            </a:r>
            <a:r>
              <a:rPr lang="ko-KR" altLang="en-US" sz="1200" dirty="0" smtClean="0"/>
              <a:t>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값을 넣는다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62" name="Picture 2" descr="C:\Users\alfo\Desktop\캡쳐\K-0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843558"/>
            <a:ext cx="3653088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3" name="Picture 3" descr="C:\Users\alfo\Desktop\캡쳐\K-0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6" y="4030876"/>
            <a:ext cx="2659534" cy="52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32227" y="1177754"/>
            <a:ext cx="2232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도서 번호</a:t>
            </a:r>
            <a:r>
              <a:rPr lang="ko-KR" altLang="en-US" sz="1200" dirty="0" smtClean="0"/>
              <a:t>는 </a:t>
            </a:r>
            <a:r>
              <a:rPr lang="en-US" altLang="ko-KR" sz="1200" dirty="0" smtClean="0">
                <a:solidFill>
                  <a:srgbClr val="0070C0"/>
                </a:solidFill>
              </a:rPr>
              <a:t>ISBN13 </a:t>
            </a:r>
            <a:r>
              <a:rPr lang="ko-KR" altLang="en-US" sz="1200" dirty="0" smtClean="0"/>
              <a:t>번호를</a:t>
            </a:r>
            <a:endParaRPr lang="en-US" altLang="ko-KR" sz="1200" dirty="0" smtClean="0"/>
          </a:p>
          <a:p>
            <a:r>
              <a:rPr lang="ko-KR" altLang="en-US" sz="1200" dirty="0" smtClean="0"/>
              <a:t>입력 받는다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청구기호</a:t>
            </a:r>
            <a:r>
              <a:rPr lang="ko-KR" altLang="en-US" sz="1200" dirty="0" smtClean="0"/>
              <a:t>는 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/>
              <a:t>ex) 340 (</a:t>
            </a:r>
            <a:r>
              <a:rPr lang="ko-KR" altLang="en-US" sz="1200" dirty="0"/>
              <a:t>인문학</a:t>
            </a:r>
            <a:r>
              <a:rPr lang="en-US" altLang="ko-KR" sz="1200" dirty="0"/>
              <a:t>) + </a:t>
            </a:r>
            <a:r>
              <a:rPr lang="ko-KR" altLang="en-US" sz="1200" dirty="0" err="1"/>
              <a:t>ㅌ</a:t>
            </a:r>
            <a:r>
              <a:rPr lang="en-US" altLang="ko-KR" sz="1200" dirty="0"/>
              <a:t>(</a:t>
            </a:r>
            <a:r>
              <a:rPr lang="ko-KR" altLang="en-US" sz="1200" dirty="0" smtClean="0"/>
              <a:t>톨스토이 저자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+ 240(</a:t>
            </a:r>
            <a:r>
              <a:rPr lang="ko-KR" altLang="en-US" sz="1200" dirty="0"/>
              <a:t>저자번호</a:t>
            </a:r>
            <a:r>
              <a:rPr lang="en-US" altLang="ko-KR" sz="1200" dirty="0"/>
              <a:t>) + </a:t>
            </a:r>
            <a:r>
              <a:rPr lang="ko-KR" altLang="en-US" sz="1200" dirty="0" err="1"/>
              <a:t>ㅅ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사람은 무엇으로 사는가</a:t>
            </a:r>
            <a:r>
              <a:rPr lang="en-US" altLang="ko-KR" sz="1200" dirty="0"/>
              <a:t>?(</a:t>
            </a:r>
            <a:r>
              <a:rPr lang="ko-KR" altLang="en-US" sz="1200" dirty="0"/>
              <a:t>책 </a:t>
            </a:r>
            <a:r>
              <a:rPr lang="ko-KR" altLang="en-US" sz="1200" dirty="0" smtClean="0"/>
              <a:t>제목 맨 앞 초성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으로</a:t>
            </a:r>
            <a:r>
              <a:rPr lang="ko-KR" altLang="en-US" sz="1200" dirty="0" smtClean="0"/>
              <a:t> 입력한다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3850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 도서 등록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이미지 파일 선택</a:t>
            </a:r>
            <a:r>
              <a:rPr lang="ko-KR" altLang="en-US" sz="1200" dirty="0" smtClean="0"/>
              <a:t>을 누르면 이미지를 </a:t>
            </a:r>
            <a:r>
              <a:rPr lang="ko-KR" altLang="en-US" sz="1200" dirty="0" err="1" smtClean="0"/>
              <a:t>넣을수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pic>
        <p:nvPicPr>
          <p:cNvPr id="41986" name="Picture 2" descr="C:\Users\alfo\Desktop\캡쳐\K-0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749987"/>
            <a:ext cx="4926024" cy="338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alfo\Desktop\캡쳐\K-0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77" y="1923678"/>
            <a:ext cx="1561283" cy="270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 도서 등록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 smtClean="0"/>
          </a:p>
        </p:txBody>
      </p:sp>
      <p:pic>
        <p:nvPicPr>
          <p:cNvPr id="43010" name="Picture 2" descr="C:\Users\alfo\Desktop\캡쳐\K-0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3656"/>
            <a:ext cx="3247585" cy="3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alfo\Desktop\캡쳐\K-0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6" y="3195042"/>
            <a:ext cx="5146748" cy="145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4126" y="1506874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 등록이 성공 시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/>
              <a:t>뜬다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25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사서 도서 등록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4125" y="1751032"/>
            <a:ext cx="255711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도서등록 </a:t>
            </a:r>
            <a:r>
              <a:rPr lang="en-US" altLang="ko-KR" sz="1200" dirty="0" smtClean="0">
                <a:solidFill>
                  <a:srgbClr val="0070C0"/>
                </a:solidFill>
              </a:rPr>
              <a:t>insert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쿼리문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줄거리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목차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이미지를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제외한 모든 값 은 </a:t>
            </a:r>
            <a:r>
              <a:rPr lang="en-US" altLang="ko-KR" sz="1200" dirty="0" smtClean="0">
                <a:solidFill>
                  <a:srgbClr val="FF0000"/>
                </a:solidFill>
              </a:rPr>
              <a:t>not null</a:t>
            </a:r>
            <a:r>
              <a:rPr lang="ko-KR" altLang="en-US" sz="1200" dirty="0" smtClean="0"/>
              <a:t>이여서</a:t>
            </a:r>
            <a:endParaRPr lang="en-US" altLang="ko-KR" sz="1200" dirty="0" smtClean="0"/>
          </a:p>
          <a:p>
            <a:r>
              <a:rPr lang="en-US" altLang="ko-KR" sz="1200" dirty="0" smtClean="0"/>
              <a:t> </a:t>
            </a:r>
            <a:endParaRPr lang="en-US" altLang="ko-KR" sz="1200" dirty="0"/>
          </a:p>
          <a:p>
            <a:r>
              <a:rPr lang="ko-KR" altLang="en-US" sz="1200" dirty="0" smtClean="0"/>
              <a:t>도서 등록 시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컬럼을</a:t>
            </a:r>
            <a:r>
              <a:rPr lang="ko-KR" altLang="en-US" sz="1200" dirty="0" smtClean="0"/>
              <a:t> 제외한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나머지 </a:t>
            </a:r>
            <a:r>
              <a:rPr lang="ko-KR" altLang="en-US" sz="1200" dirty="0" err="1" smtClean="0"/>
              <a:t>컬럼에</a:t>
            </a:r>
            <a:r>
              <a:rPr lang="ko-KR" altLang="en-US" sz="1200" dirty="0" smtClean="0"/>
              <a:t> 반드시 값을 넣어야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4034" name="Picture 2" descr="C:\Users\alfo\Desktop\캡쳐\K-0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85" y="993088"/>
            <a:ext cx="6007041" cy="265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4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1. </a:t>
            </a:r>
            <a:r>
              <a:rPr lang="ko-KR" altLang="en-US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개발 및 요구사</a:t>
            </a:r>
            <a:r>
              <a:rPr lang="ko-KR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04" y="91556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prstClr val="black"/>
                </a:solidFill>
              </a:rPr>
              <a:t>요구사항 </a:t>
            </a:r>
            <a:endParaRPr lang="ko-KR" altLang="en-US" sz="2400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315" y="1377231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&lt;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도서 대출 반납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1715786"/>
            <a:ext cx="5040560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회원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로그인을</a:t>
            </a:r>
            <a:r>
              <a:rPr lang="ko-KR" altLang="en-US" sz="1100" dirty="0" smtClean="0">
                <a:solidFill>
                  <a:prstClr val="black"/>
                </a:solidFill>
              </a:rPr>
              <a:t> 해야 대출이 가능하다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대출할 도서목록들이 나타난다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도서 대출 시 대출한 날짜와 반납예정일자가 나타난다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도서의 대출횟수가 증가하고 대출횟수는 월 말일에 초기화 된다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/>
                </a:solidFill>
              </a:rPr>
              <a:t>대출된 도서는 반납하기 전 까지 대출 </a:t>
            </a:r>
            <a:r>
              <a:rPr lang="ko-KR" altLang="en-US" sz="1100" dirty="0" smtClean="0">
                <a:solidFill>
                  <a:prstClr val="black"/>
                </a:solidFill>
              </a:rPr>
              <a:t>불가능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반납하면 도서 대출가능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반납 예정일이 지나면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연체일이</a:t>
            </a:r>
            <a:r>
              <a:rPr lang="ko-KR" altLang="en-US" sz="1100" dirty="0" smtClean="0">
                <a:solidFill>
                  <a:prstClr val="black"/>
                </a:solidFill>
              </a:rPr>
              <a:t> 하루 씩 증가한다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연체가 되면 회원은 도서대출이 불가능해진다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136" y="3585528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&lt;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사서 등록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3924082"/>
            <a:ext cx="50405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아이디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휴대폰 번호를 기입한다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아이디는 중복된 아이디를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등록할수</a:t>
            </a:r>
            <a:r>
              <a:rPr lang="ko-KR" altLang="en-US" sz="1100" dirty="0" smtClean="0">
                <a:solidFill>
                  <a:prstClr val="black"/>
                </a:solidFill>
              </a:rPr>
              <a:t> 없다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휴대폰 번호 또한 중복된 번호를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등록할수</a:t>
            </a:r>
            <a:r>
              <a:rPr lang="ko-KR" altLang="en-US" sz="1100" dirty="0" smtClean="0">
                <a:solidFill>
                  <a:prstClr val="black"/>
                </a:solidFill>
              </a:rPr>
              <a:t> 없다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사서 도서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 smtClean="0"/>
          </a:p>
        </p:txBody>
      </p:sp>
      <p:pic>
        <p:nvPicPr>
          <p:cNvPr id="45058" name="Picture 2" descr="C:\Users\alfo\Desktop\캡쳐\K-0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63" y="918989"/>
            <a:ext cx="5413977" cy="24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C:\Users\alfo\Desktop\캡쳐\K-0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46906"/>
            <a:ext cx="2329297" cy="10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Users\alfo\Desktop\캡쳐\K-09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633936"/>
            <a:ext cx="5833640" cy="121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126" y="1520200"/>
            <a:ext cx="2710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 조회 테이블에서 삭제할 도서를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선택 후 </a:t>
            </a:r>
            <a:r>
              <a:rPr lang="ko-KR" altLang="en-US" sz="1200" dirty="0" smtClean="0">
                <a:solidFill>
                  <a:srgbClr val="0070C0"/>
                </a:solidFill>
              </a:rPr>
              <a:t>도서 삭제 </a:t>
            </a:r>
            <a:r>
              <a:rPr lang="ko-KR" altLang="en-US" sz="1200" dirty="0" smtClean="0"/>
              <a:t>버튼을 누르면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삭제 </a:t>
            </a:r>
            <a:r>
              <a:rPr lang="en-US" altLang="ko-KR" sz="1200" dirty="0" smtClean="0">
                <a:solidFill>
                  <a:srgbClr val="0070C0"/>
                </a:solidFill>
              </a:rPr>
              <a:t>Alert</a:t>
            </a:r>
            <a:r>
              <a:rPr lang="ko-KR" altLang="en-US" sz="1200" dirty="0" smtClean="0"/>
              <a:t>가 뜨며 삭제된다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6" y="99308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사서 도서 삭제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DAO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6. UI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및 기능 설명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4125" y="1751032"/>
            <a:ext cx="2864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 삭제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쿼리문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테이블 </a:t>
            </a:r>
            <a:r>
              <a:rPr lang="ko-KR" altLang="en-US" sz="1200" dirty="0" err="1" smtClean="0"/>
              <a:t>뷰를</a:t>
            </a:r>
            <a:r>
              <a:rPr lang="ko-KR" altLang="en-US" sz="1200" dirty="0" smtClean="0"/>
              <a:t> 선택하면 </a:t>
            </a:r>
            <a:r>
              <a:rPr lang="ko-KR" altLang="en-US" sz="1200" dirty="0" err="1" smtClean="0"/>
              <a:t>넘버값을</a:t>
            </a:r>
            <a:r>
              <a:rPr lang="ko-KR" altLang="en-US" sz="1200" dirty="0" smtClean="0"/>
              <a:t> 불러와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해당되는 칼럼들을 모두 삭제한다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46082" name="Picture 2" descr="C:\Users\alfo\Desktop\캡쳐\K-0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24" y="993088"/>
            <a:ext cx="5862637" cy="25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2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4126" y="103656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7. </a:t>
            </a:r>
            <a:r>
              <a:rPr lang="ko-KR" alt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후기</a:t>
            </a:r>
            <a:endParaRPr lang="ko-KR" alt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26" y="15202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11560" y="915566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여태 배웠던 코딩들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425521"/>
            <a:ext cx="74158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내가 원하는걸 만들면서 어떻게 써야 할지를 몰랐다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생각에서 연동이 되지 않았다 어서 와 자바는 처음이지 책을 다시 읽어야겠다는</a:t>
            </a:r>
            <a:endParaRPr lang="en-US" altLang="ko-KR" sz="1400" dirty="0" smtClean="0"/>
          </a:p>
          <a:p>
            <a:r>
              <a:rPr lang="ko-KR" altLang="en-US" sz="1400" dirty="0" smtClean="0"/>
              <a:t>생각이 들었다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심한 경우 처음에 써먹었던 문장들을 다시 </a:t>
            </a:r>
            <a:r>
              <a:rPr lang="ko-KR" altLang="en-US" sz="1400" dirty="0" err="1" smtClean="0"/>
              <a:t>써야할때</a:t>
            </a:r>
            <a:r>
              <a:rPr lang="ko-KR" altLang="en-US" sz="1400" dirty="0" smtClean="0"/>
              <a:t> 뭘 </a:t>
            </a:r>
            <a:r>
              <a:rPr lang="ko-KR" altLang="en-US" sz="1400" dirty="0" err="1" smtClean="0"/>
              <a:t>써야할지</a:t>
            </a:r>
            <a:r>
              <a:rPr lang="ko-KR" altLang="en-US" sz="1400" dirty="0" smtClean="0"/>
              <a:t> 까먹었다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2169146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생각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09911" y="2630811"/>
            <a:ext cx="79993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생각이 </a:t>
            </a:r>
            <a:r>
              <a:rPr lang="ko-KR" altLang="en-US" sz="1400" dirty="0" err="1" smtClean="0"/>
              <a:t>짧았던게</a:t>
            </a:r>
            <a:r>
              <a:rPr lang="ko-KR" altLang="en-US" sz="1400" dirty="0" smtClean="0"/>
              <a:t> 들통났다 반납을 어떻게 해야 할지를 모른 상태에서 코딩을 시작 하다 생각하기</a:t>
            </a:r>
            <a:endParaRPr lang="en-US" altLang="ko-KR" sz="1400" dirty="0" smtClean="0"/>
          </a:p>
          <a:p>
            <a:r>
              <a:rPr lang="ko-KR" altLang="en-US" sz="1400" dirty="0" smtClean="0"/>
              <a:t>귀찮아서 반납은 삭제와 비슷한 개념이겠지 하고 생각했다가 통계가 </a:t>
            </a:r>
            <a:r>
              <a:rPr lang="ko-KR" altLang="en-US" sz="1400" dirty="0" err="1" smtClean="0"/>
              <a:t>안나온다는</a:t>
            </a:r>
            <a:r>
              <a:rPr lang="ko-KR" altLang="en-US" sz="1400" dirty="0" smtClean="0"/>
              <a:t> 결론이 났다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애초에 프로그램 요구사항 설계부터 잘못되었던 것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336947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코딩 하면서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35410" y="3831140"/>
            <a:ext cx="12631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코딩 하면서 계속 옆 사람한테 물어봤다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일단 해보고 안되면</a:t>
            </a:r>
            <a:r>
              <a:rPr lang="en-US" altLang="ko-KR" sz="1400" dirty="0"/>
              <a:t> </a:t>
            </a:r>
            <a:r>
              <a:rPr lang="ko-KR" altLang="en-US" sz="1400" smtClean="0"/>
              <a:t>그걸로 </a:t>
            </a:r>
            <a:r>
              <a:rPr lang="ko-KR" altLang="en-US" sz="1400" dirty="0" smtClean="0"/>
              <a:t>끝이었다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 뒤론 옆 사람한테 물어봤어야 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한번 너무 물어봐서 눈치가 보일 때가 </a:t>
            </a:r>
            <a:endParaRPr lang="en-US" altLang="ko-KR" sz="1400" dirty="0" smtClean="0"/>
          </a:p>
          <a:p>
            <a:r>
              <a:rPr lang="ko-KR" altLang="en-US" sz="1400" dirty="0" smtClean="0"/>
              <a:t>있었는데 그땐 내가 한번 해결해보려고 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고민만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시간 했다 그러고도 문제점을 찾지 못했다</a:t>
            </a:r>
            <a:endParaRPr lang="en-US" altLang="ko-KR" sz="1400" dirty="0"/>
          </a:p>
          <a:p>
            <a:r>
              <a:rPr lang="ko-KR" altLang="en-US" sz="1400" dirty="0" smtClean="0"/>
              <a:t>너무 결과만 바라본 것 일 수도 있겠다 그래도 과정 자체는 </a:t>
            </a:r>
            <a:r>
              <a:rPr lang="ko-KR" altLang="en-US" sz="1400" dirty="0" err="1" smtClean="0"/>
              <a:t>재밌었다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그리고 아직 못한 기능들이 많은데 추후에 추가하겠다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43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646966">
            <a:off x="2869892" y="1661080"/>
            <a:ext cx="352532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  <a:cs typeface="DejaVu Sans" pitchFamily="34" charset="0"/>
              </a:rPr>
              <a:t>F I N</a:t>
            </a:r>
            <a:endParaRPr lang="en-US" altLang="ko-KR" sz="9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  <a:cs typeface="DejaVu Sans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1. </a:t>
            </a:r>
            <a:r>
              <a:rPr lang="ko-KR" altLang="en-US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개발 및 요구사</a:t>
            </a:r>
            <a:r>
              <a:rPr lang="ko-KR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04" y="91556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prstClr val="black"/>
                </a:solidFill>
              </a:rPr>
              <a:t>요구사항 </a:t>
            </a:r>
            <a:endParaRPr lang="ko-KR" altLang="en-US" sz="2400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315" y="1557880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&lt;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사서 로그인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1896434"/>
            <a:ext cx="5040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아이디와 비밀번호로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로그인한다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등록한 아이디와 비밀번호가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일치하지않으면</a:t>
            </a:r>
            <a:r>
              <a:rPr lang="ko-KR" altLang="en-US" sz="1100" dirty="0" smtClean="0">
                <a:solidFill>
                  <a:prstClr val="black"/>
                </a:solidFill>
              </a:rPr>
              <a:t> 로그인 불가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성공시</a:t>
            </a:r>
            <a:r>
              <a:rPr lang="ko-KR" altLang="en-US" sz="1100" dirty="0" smtClean="0">
                <a:solidFill>
                  <a:prstClr val="black"/>
                </a:solidFill>
              </a:rPr>
              <a:t> 도서 등록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회원 도서 대출 현황을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  </a:t>
            </a:r>
            <a:r>
              <a:rPr lang="ko-KR" altLang="en-US" sz="1100" dirty="0" smtClean="0">
                <a:solidFill>
                  <a:prstClr val="black"/>
                </a:solidFill>
              </a:rPr>
              <a:t> 보는 화면으로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들어간다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315" y="3075806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&lt;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도</a:t>
            </a:r>
            <a:r>
              <a:rPr lang="ko-KR" altLang="en-US" sz="1600" b="1" dirty="0">
                <a:solidFill>
                  <a:prstClr val="black"/>
                </a:solidFill>
              </a:rPr>
              <a:t>서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등록 삭제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995" y="3507856"/>
            <a:ext cx="50405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도서 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장르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저자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출판사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출판년도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옮긴이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도서 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청구기호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   /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등록일자</a:t>
            </a:r>
            <a:r>
              <a:rPr lang="en-US" altLang="ko-KR" sz="1100" dirty="0" smtClean="0">
                <a:solidFill>
                  <a:prstClr val="black"/>
                </a:solidFill>
              </a:rPr>
              <a:t> / </a:t>
            </a:r>
            <a:r>
              <a:rPr lang="ko-KR" altLang="en-US" sz="1100" dirty="0" smtClean="0">
                <a:solidFill>
                  <a:prstClr val="black"/>
                </a:solidFill>
              </a:rPr>
              <a:t>도서 국가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줄거리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목차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도서 이미지 입력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등록된 도서는 회원이 도서 조회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대출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반납 가능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사서는 도서를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삭제할수있다</a:t>
            </a:r>
            <a:r>
              <a:rPr lang="ko-KR" altLang="en-US" sz="1100" dirty="0" smtClean="0">
                <a:solidFill>
                  <a:prstClr val="black"/>
                </a:solidFill>
              </a:rPr>
              <a:t> 삭제는 버튼 하나로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1. </a:t>
            </a:r>
            <a:r>
              <a:rPr lang="ko-KR" altLang="en-US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프로그램 개발 및 요구사</a:t>
            </a:r>
            <a:r>
              <a:rPr lang="ko-KR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04" y="91556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prstClr val="black"/>
                </a:solidFill>
              </a:rPr>
              <a:t>요구사항 </a:t>
            </a:r>
            <a:endParaRPr lang="ko-KR" altLang="en-US" sz="2400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315" y="1557880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&lt;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대출 정보 조회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1896434"/>
            <a:ext cx="5040560" cy="1283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사서로 로그인 시 회원이 대출한 목록을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볼수있다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사서는 회원이 대출한 도서를 반납처리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할수있다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</a:rPr>
              <a:t>사서는 월 별로 대출이 많이 된 차트를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볼수있다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2. </a:t>
            </a:r>
            <a:r>
              <a:rPr lang="ko-KR" altLang="en-US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개발 일정</a:t>
            </a:r>
            <a:endParaRPr lang="ko-KR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85486"/>
              </p:ext>
            </p:extLst>
          </p:nvPr>
        </p:nvGraphicFramePr>
        <p:xfrm>
          <a:off x="248231" y="987574"/>
          <a:ext cx="5187868" cy="1034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24"/>
                <a:gridCol w="741124"/>
                <a:gridCol w="741124"/>
                <a:gridCol w="741124"/>
                <a:gridCol w="741124"/>
                <a:gridCol w="741124"/>
                <a:gridCol w="741124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8/06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8/07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8/08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8/09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8/10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8/11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8/12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일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dirty="0" smtClean="0">
                          <a:latin typeface="Cambria Math" pitchFamily="18" charset="0"/>
                        </a:rPr>
                        <a:t>DB</a:t>
                      </a:r>
                      <a:r>
                        <a:rPr lang="ko-KR" altLang="en-US" sz="700" dirty="0" smtClean="0">
                          <a:latin typeface="Cambria Math" pitchFamily="18" charset="0"/>
                        </a:rPr>
                        <a:t>연동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dirty="0" smtClean="0">
                          <a:latin typeface="Cambria Math" pitchFamily="18" charset="0"/>
                        </a:rPr>
                        <a:t>Main</a:t>
                      </a:r>
                      <a:r>
                        <a:rPr lang="en-US" altLang="ko-KR" sz="700" baseline="0" dirty="0" smtClean="0">
                          <a:latin typeface="Cambria Math" pitchFamily="18" charset="0"/>
                        </a:rPr>
                        <a:t> View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dirty="0" smtClean="0">
                          <a:latin typeface="Cambria Math" pitchFamily="18" charset="0"/>
                        </a:rPr>
                        <a:t>VO </a:t>
                      </a:r>
                      <a:r>
                        <a:rPr lang="ko-KR" altLang="en-US" sz="700" dirty="0" smtClean="0">
                          <a:latin typeface="Cambria Math" pitchFamily="18" charset="0"/>
                        </a:rPr>
                        <a:t>작성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회원등록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View</a:t>
                      </a:r>
                      <a:r>
                        <a:rPr lang="en-US" altLang="ko-KR" sz="700" baseline="0" dirty="0" smtClean="0">
                          <a:latin typeface="Cambria Math" pitchFamily="18" charset="0"/>
                        </a:rPr>
                        <a:t> UI </a:t>
                      </a:r>
                      <a:endParaRPr lang="ko-KR" altLang="en-US" sz="7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+mn-ea"/>
                          <a:ea typeface="+mn-ea"/>
                        </a:rPr>
                        <a:t>회원등록</a:t>
                      </a:r>
                      <a:endParaRPr lang="en-US" altLang="ko-KR" sz="7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latin typeface="+mn-ea"/>
                          <a:ea typeface="+mn-ea"/>
                        </a:rPr>
                        <a:t>DAO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+mn-ea"/>
                          <a:ea typeface="+mn-ea"/>
                        </a:rPr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+mn-ea"/>
                          <a:ea typeface="+mn-ea"/>
                        </a:rPr>
                        <a:t>등록</a:t>
                      </a:r>
                      <a:endParaRPr lang="en-US" altLang="ko-KR" sz="7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700" dirty="0" smtClean="0">
                          <a:latin typeface="+mn-ea"/>
                          <a:ea typeface="+mn-ea"/>
                        </a:rPr>
                        <a:t>중복조회 </a:t>
                      </a:r>
                      <a:endParaRPr lang="en-US" altLang="ko-KR" sz="7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8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회원 로그인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View</a:t>
                      </a:r>
                      <a:r>
                        <a:rPr lang="en-US" altLang="ko-KR" sz="700" baseline="0" dirty="0" smtClean="0">
                          <a:latin typeface="Cambria Math" pitchFamily="18" charset="0"/>
                        </a:rPr>
                        <a:t> UI</a:t>
                      </a:r>
                    </a:p>
                    <a:p>
                      <a:pPr latinLnBrk="1"/>
                      <a:endParaRPr lang="ko-KR" altLang="en-US" sz="7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회원 로그인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DAO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로그인</a:t>
                      </a:r>
                      <a:endParaRPr lang="ko-KR" altLang="en-US" sz="7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사서 등록 </a:t>
                      </a:r>
                      <a:r>
                        <a:rPr lang="en-US" altLang="ko-KR" sz="700" dirty="0" smtClean="0">
                          <a:latin typeface="Cambria Math" pitchFamily="18" charset="0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회원 도서 </a:t>
                      </a:r>
                      <a:r>
                        <a:rPr lang="ko-KR" altLang="en-US" sz="700" dirty="0" err="1" smtClean="0">
                          <a:latin typeface="Cambria Math" pitchFamily="18" charset="0"/>
                        </a:rPr>
                        <a:t>뷰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View</a:t>
                      </a:r>
                      <a:r>
                        <a:rPr lang="en-US" altLang="ko-KR" sz="700" baseline="0" dirty="0" smtClean="0">
                          <a:latin typeface="Cambria Math" pitchFamily="18" charset="0"/>
                        </a:rPr>
                        <a:t> UI</a:t>
                      </a:r>
                    </a:p>
                    <a:p>
                      <a:pPr latinLnBrk="1"/>
                      <a:endParaRPr lang="ko-KR" altLang="en-US" sz="7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57100"/>
              </p:ext>
            </p:extLst>
          </p:nvPr>
        </p:nvGraphicFramePr>
        <p:xfrm>
          <a:off x="251520" y="1923678"/>
          <a:ext cx="5187868" cy="166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24"/>
                <a:gridCol w="741124"/>
                <a:gridCol w="741124"/>
                <a:gridCol w="741124"/>
                <a:gridCol w="741124"/>
                <a:gridCol w="741124"/>
                <a:gridCol w="741124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8/13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8/14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8/15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8/16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8/17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8/18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8/19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일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사서 등록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DAO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Cambria Math" pitchFamily="18" charset="0"/>
                        </a:rPr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Cambria Math" pitchFamily="18" charset="0"/>
                        </a:rPr>
                        <a:t>등록</a:t>
                      </a:r>
                      <a:r>
                        <a:rPr lang="en-US" altLang="ko-KR" sz="700" dirty="0" smtClean="0">
                          <a:latin typeface="Cambria Math" pitchFamily="18" charset="0"/>
                        </a:rPr>
                        <a:t>/</a:t>
                      </a:r>
                      <a:r>
                        <a:rPr lang="ko-KR" altLang="en-US" sz="700" dirty="0" smtClean="0">
                          <a:latin typeface="Cambria Math" pitchFamily="18" charset="0"/>
                        </a:rPr>
                        <a:t>중복조회</a:t>
                      </a:r>
                      <a:endParaRPr lang="en-US" altLang="ko-KR" sz="700" dirty="0" smtClean="0">
                        <a:latin typeface="Cambria Math" pitchFamily="18" charset="0"/>
                      </a:endParaRPr>
                    </a:p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사서 로그인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View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DAO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로그인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도서 등록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View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등록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검색</a:t>
                      </a:r>
                      <a:endParaRPr lang="en-US" altLang="ko-KR" sz="7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도서 등록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DAO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등록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삭제</a:t>
                      </a:r>
                      <a:r>
                        <a:rPr lang="en-US" altLang="ko-KR" sz="700" dirty="0" smtClean="0"/>
                        <a:t>/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검색</a:t>
                      </a:r>
                      <a:endParaRPr lang="en-US" altLang="ko-KR" sz="7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도서 등록 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삭제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검색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사서 도서 </a:t>
                      </a:r>
                      <a:r>
                        <a:rPr lang="ko-KR" altLang="en-US" sz="700" dirty="0" err="1" smtClean="0"/>
                        <a:t>뷰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View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545431"/>
              </p:ext>
            </p:extLst>
          </p:nvPr>
        </p:nvGraphicFramePr>
        <p:xfrm>
          <a:off x="251520" y="2859782"/>
          <a:ext cx="518786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24"/>
                <a:gridCol w="741124"/>
                <a:gridCol w="741124"/>
                <a:gridCol w="741124"/>
                <a:gridCol w="741124"/>
                <a:gridCol w="741124"/>
                <a:gridCol w="741124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8/20(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8/21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8/22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8/23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8/24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8/25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8/26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일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도서 조회</a:t>
                      </a:r>
                      <a:r>
                        <a:rPr lang="ko-KR" altLang="en-US" sz="700" baseline="0" dirty="0" smtClean="0"/>
                        <a:t> </a:t>
                      </a:r>
                      <a:r>
                        <a:rPr lang="en-US" altLang="ko-KR" sz="700" baseline="0" dirty="0" smtClean="0"/>
                        <a:t>/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대출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대출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반납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사서 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도서 조회</a:t>
                      </a:r>
                      <a:r>
                        <a:rPr lang="en-US" altLang="ko-KR" sz="700" baseline="0" dirty="0" smtClean="0"/>
                        <a:t> /</a:t>
                      </a:r>
                    </a:p>
                    <a:p>
                      <a:pPr latinLnBrk="1"/>
                      <a:r>
                        <a:rPr lang="ko-KR" altLang="en-US" sz="700" baseline="0" dirty="0" smtClean="0"/>
                        <a:t>유저 조회 추가 수정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코딩 확인 및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추가 사항 최종 코딩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PPT </a:t>
                      </a:r>
                      <a:r>
                        <a:rPr lang="ko-KR" altLang="en-US" sz="700" dirty="0" smtClean="0"/>
                        <a:t>작성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PPT </a:t>
                      </a:r>
                      <a:r>
                        <a:rPr lang="ko-KR" altLang="en-US" sz="700" dirty="0" smtClean="0"/>
                        <a:t>작성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PPT </a:t>
                      </a:r>
                      <a:r>
                        <a:rPr lang="ko-KR" altLang="en-US" sz="700" dirty="0" smtClean="0"/>
                        <a:t>작성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01540"/>
              </p:ext>
            </p:extLst>
          </p:nvPr>
        </p:nvGraphicFramePr>
        <p:xfrm>
          <a:off x="251520" y="3795886"/>
          <a:ext cx="518786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24"/>
                <a:gridCol w="741124"/>
                <a:gridCol w="741124"/>
                <a:gridCol w="741124"/>
                <a:gridCol w="741124"/>
                <a:gridCol w="741124"/>
                <a:gridCol w="741124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8/27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8/28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화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8/29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수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8/30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목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8/31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 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금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9/01(</a:t>
                      </a:r>
                      <a:r>
                        <a:rPr lang="ko-KR" altLang="en-US" sz="1100" baseline="0" dirty="0" smtClean="0">
                          <a:latin typeface="Cambria Math" pitchFamily="18" charset="0"/>
                        </a:rPr>
                        <a:t>토</a:t>
                      </a:r>
                      <a:r>
                        <a:rPr lang="en-US" altLang="ko-KR" sz="1100" baseline="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9/02 (</a:t>
                      </a:r>
                      <a:r>
                        <a:rPr lang="ko-KR" altLang="en-US" sz="1100" dirty="0" smtClean="0">
                          <a:latin typeface="Cambria Math" pitchFamily="18" charset="0"/>
                        </a:rPr>
                        <a:t>일</a:t>
                      </a:r>
                      <a:r>
                        <a:rPr lang="en-US" altLang="ko-KR" sz="1100" dirty="0" smtClean="0"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ko-KR" altLang="en-US" sz="1100" dirty="0">
                        <a:latin typeface="Cambria Math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발표 준비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발표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18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9549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3</a:t>
            </a:r>
            <a:r>
              <a:rPr lang="en-US" altLang="ko-KR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. </a:t>
            </a:r>
            <a:r>
              <a:rPr lang="ko-KR" altLang="en-US" sz="3600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itchFamily="18" charset="-127"/>
                <a:ea typeface="한컴 솔잎 M" pitchFamily="18" charset="-127"/>
              </a:rPr>
              <a:t>개발 환경</a:t>
            </a:r>
            <a:endParaRPr lang="ko-KR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987574"/>
            <a:ext cx="51845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65B0"/>
                </a:solidFill>
                <a:latin typeface="HyhwpEQ" pitchFamily="18" charset="-127"/>
                <a:ea typeface="HyhwpEQ" pitchFamily="18" charset="-127"/>
              </a:rPr>
              <a:t>개발 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OS  :  Window 7 </a:t>
            </a:r>
            <a:r>
              <a:rPr lang="en-US" altLang="ko-KR" sz="1600" b="1" dirty="0" err="1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Professinal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 K 64bit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ko-KR" altLang="en-US" sz="1600" b="1" dirty="0" smtClean="0">
                <a:solidFill>
                  <a:srgbClr val="0065B0"/>
                </a:solidFill>
                <a:latin typeface="HyhwpEQ" pitchFamily="18" charset="-127"/>
                <a:ea typeface="HyhwpEQ" pitchFamily="18" charset="-127"/>
              </a:rPr>
              <a:t>개발 언어  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:  Java8 FX 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DBMS  :  Oracle 11g 11.2.0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ko-KR" altLang="en-US" sz="1600" b="1" dirty="0" smtClean="0">
                <a:solidFill>
                  <a:srgbClr val="0065B0"/>
                </a:solidFill>
                <a:latin typeface="HyhwpEQ" pitchFamily="18" charset="-127"/>
                <a:ea typeface="HyhwpEQ" pitchFamily="18" charset="-127"/>
              </a:rPr>
              <a:t>개발 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tool : Eclipse Oxygen3 Release (4.7.0)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SQL Developer 18.2.0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ko-KR" altLang="en-US" sz="1600" b="1" dirty="0" smtClean="0">
                <a:solidFill>
                  <a:srgbClr val="0065B0"/>
                </a:solidFill>
                <a:latin typeface="HyhwpEQ" pitchFamily="18" charset="-127"/>
                <a:ea typeface="HyhwpEQ" pitchFamily="18" charset="-127"/>
              </a:rPr>
              <a:t>데이터베이스 모델링  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:  </a:t>
            </a:r>
            <a:r>
              <a:rPr lang="en-US" altLang="ko-KR" sz="1600" b="1" dirty="0" err="1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ERwin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 </a:t>
            </a:r>
            <a:r>
              <a:rPr lang="en-US" altLang="ko-KR" sz="1600" b="1" dirty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Data Modeler 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r7.3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UML  :  </a:t>
            </a:r>
            <a:r>
              <a:rPr lang="en-US" altLang="ko-KR" sz="1600" b="1" dirty="0" err="1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StarUML</a:t>
            </a:r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 3.0.0</a:t>
            </a:r>
          </a:p>
          <a:p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r>
              <a:rPr lang="en-US" altLang="ko-KR" sz="1600" b="1" dirty="0" smtClean="0">
                <a:solidFill>
                  <a:srgbClr val="0065B0"/>
                </a:solidFill>
                <a:latin typeface="HY견명조" pitchFamily="18" charset="-127"/>
                <a:ea typeface="HyhwpEQ" pitchFamily="18" charset="-127"/>
              </a:rPr>
              <a:t>View  :  Scene Builder2.0</a:t>
            </a:r>
            <a:endParaRPr lang="en-US" altLang="ko-KR" sz="1600" b="1" dirty="0">
              <a:solidFill>
                <a:srgbClr val="0065B0"/>
              </a:solidFill>
              <a:latin typeface="HY견명조" pitchFamily="18" charset="-127"/>
              <a:ea typeface="HyhwpEQ" pitchFamily="18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498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</TotalTime>
  <Words>1753</Words>
  <Application>Microsoft Office PowerPoint</Application>
  <PresentationFormat>화면 슬라이드 쇼(16:9)</PresentationFormat>
  <Paragraphs>506</Paragraphs>
  <Slides>53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55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alfo8-24</dc:creator>
  <cp:lastModifiedBy>alfo8-24</cp:lastModifiedBy>
  <cp:revision>92</cp:revision>
  <dcterms:created xsi:type="dcterms:W3CDTF">2018-08-23T07:12:35Z</dcterms:created>
  <dcterms:modified xsi:type="dcterms:W3CDTF">2018-08-28T03:58:47Z</dcterms:modified>
</cp:coreProperties>
</file>